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8"/>
  </p:notesMasterIdLst>
  <p:sldIdLst>
    <p:sldId id="258" r:id="rId3"/>
    <p:sldId id="353" r:id="rId4"/>
    <p:sldId id="392" r:id="rId5"/>
    <p:sldId id="393" r:id="rId6"/>
    <p:sldId id="417" r:id="rId7"/>
    <p:sldId id="418" r:id="rId8"/>
    <p:sldId id="419" r:id="rId9"/>
    <p:sldId id="394" r:id="rId10"/>
    <p:sldId id="421" r:id="rId11"/>
    <p:sldId id="422" r:id="rId12"/>
    <p:sldId id="423" r:id="rId13"/>
    <p:sldId id="424" r:id="rId14"/>
    <p:sldId id="425" r:id="rId15"/>
    <p:sldId id="426" r:id="rId16"/>
    <p:sldId id="314" r:id="rId1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53" autoAdjust="0"/>
  </p:normalViewPr>
  <p:slideViewPr>
    <p:cSldViewPr>
      <p:cViewPr>
        <p:scale>
          <a:sx n="108" d="100"/>
          <a:sy n="108" d="100"/>
        </p:scale>
        <p:origin x="-912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1/27/15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to Git are 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</a:t>
            </a:r>
            <a:r>
              <a:rPr lang="en-US" smtClean="0"/>
              <a:t>to Git are </a:t>
            </a:r>
            <a:r>
              <a:rPr lang="en-US" dirty="0" smtClean="0"/>
              <a:t>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</a:t>
            </a:r>
            <a:r>
              <a:rPr lang="en-US" smtClean="0"/>
              <a:t>to Git are </a:t>
            </a:r>
            <a:r>
              <a:rPr lang="en-US" dirty="0" smtClean="0"/>
              <a:t>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Alternatives to Git are subversion, mercurial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4" Type="http://schemas.openxmlformats.org/officeDocument/2006/relationships/hyperlink" Target="https://github.com/bbalin12/DAT5_BOS_students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GIT AND GITHUB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COMMITTING TO YOUR fork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Under ‘Summary’, write a summary of the changes you made.  </a:t>
            </a: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Click the gray button with two circular arrows next to ‘Uncommitted Changes’ to both commit your work locally and sync your work to your remote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fork. </a:t>
            </a:r>
            <a:r>
              <a:rPr lang="en-US" sz="2000" dirty="0">
                <a:latin typeface="Helvetica"/>
                <a:ea typeface="Heiti TC Light"/>
                <a:cs typeface="Helvetica"/>
              </a:rPr>
              <a:t>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The button should turn green once you do this.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Click ‘Commit and Sync’.</a:t>
            </a: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24" y="998650"/>
            <a:ext cx="3548513" cy="37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7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3057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You’ve now committed your changes to your remote fork of the </a:t>
            </a:r>
            <a:r>
              <a:rPr lang="en-US" sz="2000" dirty="0">
                <a:latin typeface="Helvetica"/>
                <a:cs typeface="Helvetica"/>
              </a:rPr>
              <a:t>DAT5_BOS_students </a:t>
            </a:r>
            <a:r>
              <a:rPr lang="en-US" sz="2000" dirty="0" smtClean="0">
                <a:latin typeface="Helvetica"/>
                <a:cs typeface="Helvetica"/>
              </a:rPr>
              <a:t>repo.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Now, click on the green button with two circular arrows to the right of the ‘branch: master’ button (see graphic to the right).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1257300"/>
            <a:ext cx="3133857" cy="199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63880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the next page, you should see your changes.  Click the ‘Create Pull Request’ button to submit the request to the base master repo.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the next page, put a message in for the pull request, and click ‘Create Pull Request’ again.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15" y="1104900"/>
            <a:ext cx="2929054" cy="2743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" y="3238500"/>
            <a:ext cx="3733800" cy="14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548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Issuing a pull request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8458200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should see a confirmation page.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my end, I will receive a pull request e-mail with the link to the page below.  If I click ‘Merge pull request’, your changes are automatically uploaded and included in the master DAT5_BOS_students repo.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2552700"/>
            <a:ext cx="4071938" cy="208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61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Syncing your fork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4114800" cy="182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To pull changes to the master repo made by other users into your fork, click the ‘Sync’ button in the upper right hand of the </a:t>
            </a:r>
            <a:r>
              <a:rPr lang="en-US" sz="2000" dirty="0" err="1" smtClean="0">
                <a:latin typeface="Helvetica"/>
                <a:cs typeface="Helvetica"/>
              </a:rPr>
              <a:t>GitHub</a:t>
            </a:r>
            <a:r>
              <a:rPr lang="en-US" sz="2000" dirty="0" smtClean="0">
                <a:latin typeface="Helvetica"/>
                <a:cs typeface="Helvetica"/>
              </a:rPr>
              <a:t> GUI.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37" y="1104900"/>
            <a:ext cx="42996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43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GIT AND GITHUB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90537" y="1066800"/>
            <a:ext cx="8382001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INTRODUCTION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</a:t>
            </a:r>
            <a:r>
              <a:rPr lang="en-US" sz="2800" dirty="0" smtClean="0"/>
              <a:t>GIT &amp; GITHUB </a:t>
            </a:r>
            <a:br>
              <a:rPr lang="en-US" sz="2800" dirty="0" smtClean="0"/>
            </a:br>
            <a:r>
              <a:rPr lang="en-US" sz="2800" dirty="0" smtClean="0"/>
              <a:t>III</a:t>
            </a:r>
            <a:r>
              <a:rPr lang="en-US" sz="2800" dirty="0" smtClean="0"/>
              <a:t>. 	</a:t>
            </a:r>
            <a:r>
              <a:rPr lang="en-US" sz="2800" dirty="0" smtClean="0"/>
              <a:t>FORKING A REPOSITORY </a:t>
            </a:r>
            <a:br>
              <a:rPr lang="en-US" sz="2800" dirty="0" smtClean="0"/>
            </a:br>
            <a:r>
              <a:rPr lang="en-US" sz="2800" dirty="0" smtClean="0"/>
              <a:t>IV</a:t>
            </a:r>
            <a:r>
              <a:rPr lang="en-US" sz="2800" dirty="0" smtClean="0"/>
              <a:t>. 	</a:t>
            </a:r>
            <a:r>
              <a:rPr lang="en-US" sz="2800" dirty="0" smtClean="0"/>
              <a:t>Committing to your fork</a:t>
            </a:r>
            <a:br>
              <a:rPr lang="en-US" sz="2800" dirty="0" smtClean="0"/>
            </a:br>
            <a:r>
              <a:rPr lang="en-US" sz="2800" dirty="0" smtClean="0"/>
              <a:t>V</a:t>
            </a:r>
            <a:r>
              <a:rPr lang="en-US" sz="2800" dirty="0" smtClean="0"/>
              <a:t>. 	</a:t>
            </a:r>
            <a:r>
              <a:rPr lang="en-US" sz="2800" dirty="0" smtClean="0"/>
              <a:t>Issuing a pull request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VI</a:t>
            </a:r>
            <a:r>
              <a:rPr lang="en-US" sz="2800" dirty="0" smtClean="0"/>
              <a:t>. 	</a:t>
            </a:r>
            <a:r>
              <a:rPr lang="en-US" sz="2800" dirty="0" smtClean="0"/>
              <a:t>Syncing your fork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SHOULD I learn </a:t>
            </a:r>
            <a:r>
              <a:rPr lang="en-US" dirty="0"/>
              <a:t>version control?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33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Version control lets you control how your code is edited and used – and really helps when you’re recovering from a breakage!</a:t>
            </a: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It also enables </a:t>
            </a:r>
            <a:r>
              <a:rPr lang="en-US" sz="2000" dirty="0">
                <a:latin typeface="Helvetica"/>
                <a:cs typeface="Helvetica"/>
              </a:rPr>
              <a:t>teams to easily collaborate on the same </a:t>
            </a:r>
            <a:r>
              <a:rPr lang="en-US" sz="2000" dirty="0" smtClean="0">
                <a:latin typeface="Helvetica"/>
                <a:cs typeface="Helvetica"/>
              </a:rPr>
              <a:t>codebase.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It enables </a:t>
            </a:r>
            <a:r>
              <a:rPr lang="en-US" sz="2000" dirty="0">
                <a:latin typeface="Helvetica"/>
                <a:cs typeface="Helvetica"/>
              </a:rPr>
              <a:t>you to contribute to </a:t>
            </a:r>
            <a:r>
              <a:rPr lang="en-US" sz="2000" dirty="0" smtClean="0">
                <a:latin typeface="Helvetica"/>
                <a:cs typeface="Helvetica"/>
              </a:rPr>
              <a:t>open-source projects.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And, it’s an attractive </a:t>
            </a:r>
            <a:r>
              <a:rPr lang="en-US" sz="2000" dirty="0">
                <a:latin typeface="Helvetica"/>
                <a:cs typeface="Helvetica"/>
              </a:rPr>
              <a:t>skill for </a:t>
            </a:r>
            <a:r>
              <a:rPr lang="en-US" sz="2000" dirty="0" smtClean="0">
                <a:latin typeface="Helvetica"/>
                <a:cs typeface="Helvetica"/>
              </a:rPr>
              <a:t>employment!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337" y="1257300"/>
            <a:ext cx="328733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0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5791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Git is the most widely used version control system today.  </a:t>
            </a: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Git </a:t>
            </a:r>
            <a:r>
              <a:rPr lang="en-US" sz="2000" dirty="0" smtClean="0">
                <a:latin typeface="Helvetica"/>
                <a:cs typeface="Helvetica"/>
              </a:rPr>
              <a:t>tracks </a:t>
            </a:r>
            <a:r>
              <a:rPr lang="en-US" sz="2000" dirty="0">
                <a:latin typeface="Helvetica"/>
                <a:cs typeface="Helvetica"/>
              </a:rPr>
              <a:t>files and file changes in a repository </a:t>
            </a:r>
            <a:r>
              <a:rPr lang="en-US" sz="2000" dirty="0" smtClean="0">
                <a:latin typeface="Helvetica"/>
                <a:cs typeface="Helvetica"/>
              </a:rPr>
              <a:t>(called a “</a:t>
            </a:r>
            <a:r>
              <a:rPr lang="en-US" sz="2000" dirty="0">
                <a:latin typeface="Helvetica"/>
                <a:cs typeface="Helvetica"/>
              </a:rPr>
              <a:t>repo”</a:t>
            </a:r>
            <a:r>
              <a:rPr lang="en-US" sz="2000" dirty="0" smtClean="0">
                <a:latin typeface="Helvetica"/>
                <a:cs typeface="Helvetica"/>
              </a:rPr>
              <a:t>).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Repos are usually ‘pulled’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(downloaded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), ‘pushed’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(uploaded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).  Repos can also be ‘cloned’ or ‘forked’.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Push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/pull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commands are run from the command line.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69591" y="1856758"/>
            <a:ext cx="3494088" cy="20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25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Github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61722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 is a </a:t>
            </a:r>
            <a:r>
              <a:rPr lang="en-US" sz="2000" dirty="0">
                <a:latin typeface=""/>
                <a:cs typeface=""/>
              </a:rPr>
              <a:t>website, not a version control </a:t>
            </a:r>
            <a:r>
              <a:rPr lang="en-US" sz="2000" dirty="0" smtClean="0">
                <a:latin typeface=""/>
                <a:cs typeface=""/>
              </a:rPr>
              <a:t>system!</a:t>
            </a:r>
            <a:endParaRPr lang="en-US" sz="2000" dirty="0" smtClean="0">
              <a:latin typeface=""/>
              <a:ea typeface="Heiti TC Light"/>
              <a:cs typeface="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"/>
              <a:ea typeface="Heiti TC Light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ea typeface="Heiti TC Light"/>
                <a:cs typeface=""/>
              </a:rPr>
              <a:t>GitHub</a:t>
            </a:r>
            <a:r>
              <a:rPr lang="en-US" sz="2000" dirty="0" smtClean="0">
                <a:latin typeface=""/>
                <a:ea typeface="Heiti TC Light"/>
                <a:cs typeface=""/>
              </a:rPr>
              <a:t> </a:t>
            </a:r>
            <a:r>
              <a:rPr lang="en-US" sz="2000" dirty="0" smtClean="0">
                <a:latin typeface=""/>
                <a:cs typeface=""/>
              </a:rPr>
              <a:t>allows </a:t>
            </a:r>
            <a:r>
              <a:rPr lang="en-US" sz="2000" dirty="0">
                <a:latin typeface=""/>
                <a:cs typeface=""/>
              </a:rPr>
              <a:t>you to put your </a:t>
            </a:r>
            <a:r>
              <a:rPr lang="en-US" sz="2000" dirty="0" smtClean="0">
                <a:latin typeface=""/>
                <a:cs typeface=""/>
              </a:rPr>
              <a:t>Git </a:t>
            </a:r>
            <a:r>
              <a:rPr lang="en-US" sz="2000" dirty="0">
                <a:latin typeface=""/>
                <a:cs typeface=""/>
              </a:rPr>
              <a:t>repos </a:t>
            </a:r>
            <a:r>
              <a:rPr lang="en-US" sz="2000" dirty="0" smtClean="0">
                <a:latin typeface=""/>
                <a:cs typeface=""/>
              </a:rPr>
              <a:t>online.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Benefits of </a:t>
            </a: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: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Backup </a:t>
            </a:r>
            <a:r>
              <a:rPr lang="en-US" sz="2000" dirty="0">
                <a:latin typeface=""/>
                <a:cs typeface=""/>
              </a:rPr>
              <a:t>of </a:t>
            </a:r>
            <a:r>
              <a:rPr lang="en-US" sz="2000" dirty="0" smtClean="0">
                <a:latin typeface=""/>
                <a:cs typeface=""/>
              </a:rPr>
              <a:t>files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 smtClean="0">
                <a:latin typeface=""/>
                <a:cs typeface=""/>
              </a:rPr>
              <a:t>Visual </a:t>
            </a:r>
            <a:r>
              <a:rPr lang="en-US" sz="2000" dirty="0">
                <a:latin typeface=""/>
                <a:cs typeface=""/>
              </a:rPr>
              <a:t>interface for navigating </a:t>
            </a:r>
            <a:r>
              <a:rPr lang="en-US" sz="2000" dirty="0" smtClean="0">
                <a:latin typeface=""/>
                <a:cs typeface=""/>
              </a:rPr>
              <a:t>repos</a:t>
            </a:r>
          </a:p>
          <a:p>
            <a:pPr marL="614363" lvl="1" indent="-285750" algn="l">
              <a:buFont typeface="Arial"/>
              <a:buChar char="•"/>
            </a:pPr>
            <a:r>
              <a:rPr lang="en-US" sz="2000" dirty="0">
                <a:latin typeface=""/>
                <a:cs typeface=""/>
              </a:rPr>
              <a:t>R</a:t>
            </a:r>
            <a:r>
              <a:rPr lang="en-US" sz="2000" dirty="0" smtClean="0">
                <a:latin typeface=""/>
                <a:cs typeface=""/>
              </a:rPr>
              <a:t>epo collaboration </a:t>
            </a:r>
            <a:r>
              <a:rPr lang="en-US" sz="2000" dirty="0" smtClean="0">
                <a:latin typeface=""/>
                <a:cs typeface=""/>
              </a:rPr>
              <a:t>via ‘forking’</a:t>
            </a:r>
            <a:endParaRPr lang="en-US" sz="2000" dirty="0" smtClean="0">
              <a:latin typeface=""/>
              <a:cs typeface=""/>
            </a:endParaRPr>
          </a:p>
          <a:p>
            <a:pPr marL="614363" lvl="1" indent="-285750" algn="l">
              <a:buFont typeface="Arial"/>
              <a:buChar char="•"/>
            </a:pPr>
            <a:endParaRPr lang="en-US" sz="2000" dirty="0" smtClean="0">
              <a:latin typeface=""/>
              <a:cs typeface="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 requires Git, but Git does not require </a:t>
            </a:r>
            <a:r>
              <a:rPr lang="en-US" sz="2000" dirty="0" err="1" smtClean="0">
                <a:latin typeface=""/>
                <a:cs typeface=""/>
              </a:rPr>
              <a:t>GitHub</a:t>
            </a:r>
            <a:r>
              <a:rPr lang="en-US" sz="2000" dirty="0" smtClean="0">
                <a:latin typeface=""/>
                <a:cs typeface=""/>
              </a:rPr>
              <a:t>!</a:t>
            </a:r>
            <a:endParaRPr lang="en-US" sz="2000" dirty="0">
              <a:latin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137" y="1638300"/>
            <a:ext cx="3424417" cy="284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3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err="1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Github</a:t>
            </a: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 setup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4876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Create </a:t>
            </a:r>
            <a:r>
              <a:rPr lang="en-US" sz="2000" dirty="0">
                <a:latin typeface="Helvetica"/>
                <a:cs typeface="Helvetica"/>
              </a:rPr>
              <a:t>an account </a:t>
            </a:r>
            <a:r>
              <a:rPr lang="en-US" sz="2000" dirty="0">
                <a:latin typeface="Helvetica"/>
                <a:cs typeface="Helvetica"/>
              </a:rPr>
              <a:t>at </a:t>
            </a:r>
            <a:r>
              <a:rPr lang="en-US" sz="2000" dirty="0" smtClean="0">
                <a:latin typeface="Helvetica"/>
                <a:cs typeface="Helvetica"/>
                <a:hlinkClick r:id="rId3"/>
              </a:rPr>
              <a:t>http:</a:t>
            </a:r>
            <a:r>
              <a:rPr lang="en-US" sz="2000" dirty="0">
                <a:latin typeface="Helvetica"/>
                <a:cs typeface="Helvetica"/>
                <a:hlinkClick r:id="rId3"/>
              </a:rPr>
              <a:t>//github.com</a:t>
            </a:r>
            <a:r>
              <a:rPr lang="en-US" sz="2000" dirty="0" smtClean="0">
                <a:latin typeface="Helvetica"/>
                <a:cs typeface="Helvetica"/>
                <a:hlinkClick r:id="rId3"/>
              </a:rPr>
              <a:t>/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Download </a:t>
            </a:r>
            <a:r>
              <a:rPr lang="en-US" sz="2000" dirty="0" smtClean="0">
                <a:latin typeface="Helvetica"/>
                <a:cs typeface="Helvetica"/>
              </a:rPr>
              <a:t>the </a:t>
            </a:r>
            <a:r>
              <a:rPr lang="en-US" sz="2000" dirty="0" err="1" smtClean="0">
                <a:latin typeface="Helvetica"/>
                <a:cs typeface="Helvetica"/>
              </a:rPr>
              <a:t>GitHub</a:t>
            </a:r>
            <a:r>
              <a:rPr lang="en-US" sz="2000" dirty="0" smtClean="0">
                <a:latin typeface="Helvetica"/>
                <a:cs typeface="Helvetica"/>
              </a:rPr>
              <a:t> GUI </a:t>
            </a:r>
            <a:r>
              <a:rPr lang="en-US" sz="2000" dirty="0" smtClean="0">
                <a:latin typeface="Helvetica"/>
                <a:cs typeface="Helvetica"/>
              </a:rPr>
              <a:t>client (available for either Mac or PC) and link it to your </a:t>
            </a:r>
            <a:r>
              <a:rPr lang="en-US" sz="2000" dirty="0" err="1" smtClean="0">
                <a:latin typeface="Helvetica"/>
                <a:cs typeface="Helvetica"/>
              </a:rPr>
              <a:t>G</a:t>
            </a:r>
            <a:r>
              <a:rPr lang="en-US" sz="2000" dirty="0" err="1" smtClean="0">
                <a:latin typeface="Helvetica"/>
                <a:cs typeface="Helvetica"/>
              </a:rPr>
              <a:t>itHub</a:t>
            </a:r>
            <a:r>
              <a:rPr lang="en-US" sz="2000" dirty="0" smtClean="0">
                <a:latin typeface="Helvetica"/>
                <a:cs typeface="Helvetica"/>
              </a:rPr>
              <a:t> account.  Links to both download </a:t>
            </a:r>
            <a:r>
              <a:rPr lang="en-US" sz="2000" dirty="0" smtClean="0">
                <a:latin typeface="Helvetica"/>
                <a:cs typeface="Helvetica"/>
              </a:rPr>
              <a:t>URLs </a:t>
            </a:r>
            <a:r>
              <a:rPr lang="en-US" sz="2000" dirty="0" smtClean="0">
                <a:latin typeface="Helvetica"/>
                <a:cs typeface="Helvetica"/>
              </a:rPr>
              <a:t>are on the class homepage.</a:t>
            </a:r>
          </a:p>
          <a:p>
            <a:pPr algn="l"/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Helvetica"/>
                <a:cs typeface="Helvetica"/>
              </a:rPr>
              <a:t>Navigate </a:t>
            </a:r>
            <a:r>
              <a:rPr lang="en-US" sz="2000" dirty="0" smtClean="0">
                <a:latin typeface="Helvetica"/>
                <a:cs typeface="Helvetica"/>
              </a:rPr>
              <a:t>to:</a:t>
            </a: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6737" y="4152900"/>
            <a:ext cx="579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Helvetica"/>
                <a:cs typeface="Helvetica"/>
                <a:hlinkClick r:id="rId4"/>
              </a:rPr>
              <a:t>https</a:t>
            </a:r>
            <a:r>
              <a:rPr lang="en-US" sz="2000" dirty="0">
                <a:latin typeface="Helvetica"/>
                <a:cs typeface="Helvetica"/>
                <a:hlinkClick r:id="rId4"/>
              </a:rPr>
              <a:t>://</a:t>
            </a:r>
            <a:r>
              <a:rPr lang="en-US" sz="2000" dirty="0" smtClean="0">
                <a:latin typeface="Helvetica"/>
                <a:cs typeface="Helvetica"/>
                <a:hlinkClick r:id="rId4"/>
              </a:rPr>
              <a:t>github.com</a:t>
            </a:r>
            <a:r>
              <a:rPr lang="en-US" sz="2000" dirty="0">
                <a:latin typeface="Helvetica"/>
                <a:cs typeface="Helvetica"/>
                <a:hlinkClick r:id="rId4"/>
              </a:rPr>
              <a:t>/bbalin12/</a:t>
            </a:r>
            <a:r>
              <a:rPr lang="en-US" sz="2000" dirty="0" smtClean="0">
                <a:latin typeface="Helvetica"/>
                <a:cs typeface="Helvetica"/>
                <a:hlinkClick r:id="rId4"/>
              </a:rPr>
              <a:t>DAT5_BOS_students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37" y="952500"/>
            <a:ext cx="3429000" cy="30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67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FORKING a REPOSITORY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028700"/>
            <a:ext cx="7162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On DAT5_BOS_students, click the ‘Fork’ button in the upper-right hand side of your screen.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Navigate to your newly-created  fork – it should look like                                    {</a:t>
            </a:r>
            <a:r>
              <a:rPr lang="en-US" sz="2000" dirty="0" err="1" smtClean="0">
                <a:latin typeface="Helvetica"/>
                <a:cs typeface="Helvetica"/>
              </a:rPr>
              <a:t>yourname</a:t>
            </a:r>
            <a:r>
              <a:rPr lang="en-US" sz="2000" dirty="0" smtClean="0">
                <a:latin typeface="Helvetica"/>
                <a:cs typeface="Helvetica"/>
              </a:rPr>
              <a:t>}/DAT5_BOS_students.</a:t>
            </a:r>
          </a:p>
          <a:p>
            <a:pPr marL="285750" indent="-285750" algn="l"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  <a:p>
            <a:pPr algn="l"/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Click ‘Clone in Desktop.’</a:t>
            </a:r>
            <a:endParaRPr lang="en-US" sz="2000" dirty="0" smtClean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714500"/>
            <a:ext cx="7915275" cy="549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47412" b="12201"/>
          <a:stretch/>
        </p:blipFill>
        <p:spPr>
          <a:xfrm>
            <a:off x="642937" y="3924300"/>
            <a:ext cx="2272772" cy="9407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009900"/>
            <a:ext cx="3048000" cy="5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2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FORKING A REPOSITORY 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3581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Your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GUI client should automatically open.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Designate the folder name you will clone the repo into, as well as where you will be saving the folder.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 should now see the cloned repo in your ‘My Documents’ or equivalent folder.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7" y="1333500"/>
            <a:ext cx="4531023" cy="19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19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COMMITTING TO YOUR FORK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104900"/>
            <a:ext cx="5029200" cy="4288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Creat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e a new folder within your fork of the </a:t>
            </a:r>
            <a:r>
              <a:rPr lang="en-US" sz="2000" dirty="0" smtClean="0">
                <a:latin typeface="Helvetica"/>
                <a:cs typeface="Helvetica"/>
              </a:rPr>
              <a:t>DAT5_BOS_students repo.</a:t>
            </a:r>
            <a:r>
              <a:rPr lang="en-US" sz="2000" dirty="0">
                <a:latin typeface="Helvetica"/>
                <a:ea typeface="Heiti TC Light"/>
                <a:cs typeface="Helvetica"/>
              </a:rPr>
              <a:t>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It should have the same name as your desired user name (mine is bbalin12).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Save your Pandas homework to that folder.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Go back to your </a:t>
            </a:r>
            <a:r>
              <a:rPr lang="en-US" sz="2000" dirty="0" err="1" smtClean="0">
                <a:latin typeface="Helvetica"/>
                <a:ea typeface="Heiti TC Light"/>
                <a:cs typeface="Helvetica"/>
              </a:rPr>
              <a:t>GitHub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 GUI.  Under </a:t>
            </a:r>
            <a:r>
              <a:rPr lang="en-US" sz="2000" dirty="0" smtClean="0">
                <a:latin typeface="Helvetica"/>
                <a:cs typeface="Helvetica"/>
              </a:rPr>
              <a:t>DAT5_BOS_students, you should see your folder and file listed under ‘Uncommitted Changes.’  </a:t>
            </a: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 contents of your file should appear to the right.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lnSpc>
                <a:spcPct val="80000"/>
              </a:lnSpc>
              <a:buFont typeface="Arial"/>
              <a:buChar char="•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24" y="1181100"/>
            <a:ext cx="3548513" cy="37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6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14695</TotalTime>
  <Pages>0</Pages>
  <Words>738</Words>
  <Characters>0</Characters>
  <Application>Microsoft Macintosh PowerPoint</Application>
  <PresentationFormat>Custom</PresentationFormat>
  <Lines>0</Lines>
  <Paragraphs>119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GA_Instructor_Template_Deck</vt:lpstr>
      <vt:lpstr>Agenda</vt:lpstr>
      <vt:lpstr>GIT AND GITHUB</vt:lpstr>
      <vt:lpstr>I.  INTRODUCTION II.  GIT &amp; GITHUB  III.  FORKING A REPOSITORY  IV.  Committing to your fork V.  Issuing a pull request VI.  Syncing your fork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688</cp:revision>
  <dcterms:modified xsi:type="dcterms:W3CDTF">2015-01-28T04:06:09Z</dcterms:modified>
</cp:coreProperties>
</file>